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76" r:id="rId3"/>
    <p:sldId id="30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E4FDF-64AC-0149-8791-B49372180642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E9D3-7C99-4C48-97F4-6088972F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BC6D-1EFE-D449-803B-16D057866D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CC01-2E95-D540-931B-63BC2365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8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BC6D-1EFE-D449-803B-16D057866D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CC01-2E95-D540-931B-63BC2365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BC6D-1EFE-D449-803B-16D057866D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CC01-2E95-D540-931B-63BC2365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BC6D-1EFE-D449-803B-16D057866D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CC01-2E95-D540-931B-63BC2365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4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BC6D-1EFE-D449-803B-16D057866D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CC01-2E95-D540-931B-63BC2365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BC6D-1EFE-D449-803B-16D057866D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CC01-2E95-D540-931B-63BC2365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3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BC6D-1EFE-D449-803B-16D057866D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CC01-2E95-D540-931B-63BC2365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BC6D-1EFE-D449-803B-16D057866D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CC01-2E95-D540-931B-63BC2365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BC6D-1EFE-D449-803B-16D057866D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CC01-2E95-D540-931B-63BC2365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2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BC6D-1EFE-D449-803B-16D057866D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CC01-2E95-D540-931B-63BC2365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1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BC6D-1EFE-D449-803B-16D057866D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CC01-2E95-D540-931B-63BC2365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1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ABC6D-1EFE-D449-803B-16D057866D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5CC01-2E95-D540-931B-63BC2365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8780" y="1295399"/>
            <a:ext cx="9144000" cy="5033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b="1" dirty="0">
              <a:ea typeface="MS PGothic" charset="0"/>
              <a:cs typeface="MS PGothic" charset="0"/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FF0000"/>
              </a:solidFill>
              <a:ea typeface="MS PGothic" charset="0"/>
              <a:cs typeface="MS PGothic" charset="0"/>
            </a:endParaRPr>
          </a:p>
          <a:p>
            <a:pPr marL="0" indent="0">
              <a:buNone/>
            </a:pPr>
            <a:r>
              <a:rPr lang="en-US" sz="2600" b="1" dirty="0" smtClean="0">
                <a:ea typeface="MS PGothic" charset="0"/>
                <a:cs typeface="MS PGothic" charset="0"/>
              </a:rPr>
              <a:t>Do Now: </a:t>
            </a:r>
            <a:r>
              <a:rPr lang="en-US" sz="2600" b="1" dirty="0" smtClean="0">
                <a:ea typeface="MS PGothic" charset="0"/>
                <a:cs typeface="MS PGothic" charset="0"/>
              </a:rPr>
              <a:t>Answer </a:t>
            </a:r>
            <a:r>
              <a:rPr lang="en-US" sz="2600" b="1" i="1" dirty="0" smtClean="0">
                <a:ea typeface="MS PGothic" charset="0"/>
                <a:cs typeface="MS PGothic" charset="0"/>
              </a:rPr>
              <a:t>one </a:t>
            </a:r>
            <a:r>
              <a:rPr lang="en-US" sz="2600" b="1" dirty="0" smtClean="0">
                <a:ea typeface="MS PGothic" charset="0"/>
                <a:cs typeface="MS PGothic" charset="0"/>
              </a:rPr>
              <a:t>of the following questions</a:t>
            </a:r>
            <a:r>
              <a:rPr lang="en-US" sz="2600" b="1" dirty="0" smtClean="0">
                <a:ea typeface="MS PGothic" charset="0"/>
                <a:cs typeface="MS PGothic" charset="0"/>
              </a:rPr>
              <a:t>.                                                </a:t>
            </a:r>
            <a:endParaRPr lang="en-US" sz="2600" b="1" dirty="0" smtClean="0">
              <a:ea typeface="MS PGothic" charset="0"/>
              <a:cs typeface="MS PGothic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a typeface="MS PGothic" charset="0"/>
                <a:cs typeface="MS PGothic" charset="0"/>
              </a:rPr>
              <a:t>.) </a:t>
            </a:r>
            <a:r>
              <a:rPr lang="en-US" sz="2600" b="1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What can you anticipate you will view in a film about the slave experience? 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.) </a:t>
            </a:r>
            <a:r>
              <a:rPr lang="en-US" sz="2600" b="1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What can you predict might be historical inaccuracies in the film, </a:t>
            </a:r>
            <a:r>
              <a:rPr lang="en-US" sz="2600" b="1" i="1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Twelve Years a Slave</a:t>
            </a:r>
            <a:r>
              <a:rPr lang="en-US" sz="2600" b="1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? </a:t>
            </a:r>
            <a:endParaRPr lang="en-US" sz="2600" b="1" dirty="0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7514" y="38170"/>
            <a:ext cx="5289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</a:rPr>
              <a:t>Wednes</a:t>
            </a:r>
            <a:r>
              <a:rPr lang="en-US" sz="2600" b="1" dirty="0" smtClean="0">
                <a:solidFill>
                  <a:srgbClr val="0000FF"/>
                </a:solidFill>
              </a:rPr>
              <a:t>day</a:t>
            </a:r>
            <a:r>
              <a:rPr lang="en-US" sz="2600" b="1" dirty="0" smtClean="0">
                <a:solidFill>
                  <a:srgbClr val="0000FF"/>
                </a:solidFill>
              </a:rPr>
              <a:t>, March </a:t>
            </a:r>
            <a:r>
              <a:rPr lang="en-US" sz="2600" b="1" dirty="0" smtClean="0">
                <a:solidFill>
                  <a:srgbClr val="0000FF"/>
                </a:solidFill>
              </a:rPr>
              <a:t>11</a:t>
            </a:r>
            <a:r>
              <a:rPr lang="en-US" sz="2600" b="1" baseline="30000" dirty="0" smtClean="0">
                <a:solidFill>
                  <a:srgbClr val="0000FF"/>
                </a:solidFill>
              </a:rPr>
              <a:t>th</a:t>
            </a:r>
            <a:r>
              <a:rPr lang="en-US" sz="2600" b="1" dirty="0" smtClean="0">
                <a:solidFill>
                  <a:srgbClr val="0000FF"/>
                </a:solidFill>
              </a:rPr>
              <a:t>, 2020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" y="0"/>
            <a:ext cx="1366091" cy="129540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625" y="385654"/>
            <a:ext cx="8136198" cy="1360456"/>
          </a:xfrm>
        </p:spPr>
        <p:txBody>
          <a:bodyPr>
            <a:noAutofit/>
          </a:bodyPr>
          <a:lstStyle/>
          <a:p>
            <a:pPr algn="l"/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8780" y="4232952"/>
            <a:ext cx="9336085" cy="1411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b="1" dirty="0">
              <a:ea typeface="MS PGothic" charset="0"/>
              <a:cs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3382" t="6654" r="4229" b="11494"/>
          <a:stretch/>
        </p:blipFill>
        <p:spPr>
          <a:xfrm>
            <a:off x="8630134" y="1226402"/>
            <a:ext cx="485793" cy="482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212" y="5162433"/>
            <a:ext cx="1531622" cy="700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1212" y="29140"/>
            <a:ext cx="2266898" cy="44627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660066"/>
                </a:solidFill>
              </a:rPr>
              <a:t>Common Core Standards:</a:t>
            </a:r>
          </a:p>
          <a:p>
            <a:pPr algn="ctr"/>
            <a:r>
              <a:rPr lang="en-US" sz="1100" b="1" dirty="0" smtClean="0">
                <a:solidFill>
                  <a:srgbClr val="660066"/>
                </a:solidFill>
              </a:rPr>
              <a:t>RL.11-12.1 and SL.11-12.1</a:t>
            </a:r>
            <a:endParaRPr lang="en-US" sz="1100" b="1" dirty="0">
              <a:solidFill>
                <a:srgbClr val="660066"/>
              </a:solidFill>
            </a:endParaRPr>
          </a:p>
        </p:txBody>
      </p:sp>
      <p:pic>
        <p:nvPicPr>
          <p:cNvPr id="13" name="MS900388269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951110" y="1612830"/>
            <a:ext cx="144016" cy="144016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57514" y="822900"/>
            <a:ext cx="6659562" cy="100294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71600" y="802115"/>
            <a:ext cx="6745477" cy="11266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Objective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SWBAT to compare and contrast the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film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Twelve Years a </a:t>
            </a:r>
          </a:p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Slave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Narrative of the Life of Frederick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Douglass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IOT analyze the </a:t>
            </a:r>
          </a:p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ccuracies of the s</a:t>
            </a:r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lave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experience.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5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4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000162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Agenda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A.) </a:t>
            </a:r>
            <a:r>
              <a:rPr lang="en-US" sz="2400" u="sng" dirty="0" smtClean="0">
                <a:solidFill>
                  <a:srgbClr val="0000FF"/>
                </a:solidFill>
              </a:rPr>
              <a:t>Do Now</a:t>
            </a:r>
            <a:r>
              <a:rPr lang="en-US" sz="2400" dirty="0" smtClean="0">
                <a:solidFill>
                  <a:srgbClr val="0000FF"/>
                </a:solidFill>
              </a:rPr>
              <a:t>: </a:t>
            </a:r>
            <a:r>
              <a:rPr lang="en-US" sz="2400" dirty="0" smtClean="0">
                <a:solidFill>
                  <a:srgbClr val="0000FF"/>
                </a:solidFill>
              </a:rPr>
              <a:t>Turn and talk with your tablemates. Captains will prepare to share their tablemates’ answers with the whole class.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B.) </a:t>
            </a:r>
            <a:r>
              <a:rPr lang="en-US" sz="2400" u="sng" dirty="0" smtClean="0">
                <a:solidFill>
                  <a:srgbClr val="0000FF"/>
                </a:solidFill>
              </a:rPr>
              <a:t>Discuss/Share:</a:t>
            </a:r>
            <a:r>
              <a:rPr lang="en-US" sz="2400" dirty="0" smtClean="0">
                <a:solidFill>
                  <a:srgbClr val="0000FF"/>
                </a:solidFill>
              </a:rPr>
              <a:t> Captains will share Do Now answers with the class. 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B</a:t>
            </a:r>
            <a:r>
              <a:rPr lang="en-US" sz="2400" dirty="0" smtClean="0">
                <a:solidFill>
                  <a:srgbClr val="0000FF"/>
                </a:solidFill>
              </a:rPr>
              <a:t>.) </a:t>
            </a:r>
            <a:r>
              <a:rPr lang="en-US" sz="2400" u="sng" dirty="0" smtClean="0">
                <a:solidFill>
                  <a:srgbClr val="0000FF"/>
                </a:solidFill>
              </a:rPr>
              <a:t>Film Viewing/Analysis</a:t>
            </a:r>
            <a:r>
              <a:rPr lang="en-US" sz="2400" dirty="0" smtClean="0">
                <a:solidFill>
                  <a:srgbClr val="0000FF"/>
                </a:solidFill>
              </a:rPr>
              <a:t>: Compare and contrast the film to Douglass’ narrative.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.) </a:t>
            </a:r>
            <a:r>
              <a:rPr lang="en-US" sz="2400" u="sng" dirty="0" smtClean="0">
                <a:solidFill>
                  <a:srgbClr val="0000FF"/>
                </a:solidFill>
              </a:rPr>
              <a:t>Reflections</a:t>
            </a:r>
            <a:r>
              <a:rPr lang="en-US" sz="2400" dirty="0" smtClean="0">
                <a:solidFill>
                  <a:srgbClr val="0000FF"/>
                </a:solidFill>
              </a:rPr>
              <a:t>: What </a:t>
            </a:r>
            <a:r>
              <a:rPr lang="en-US" sz="2400" dirty="0" smtClean="0">
                <a:solidFill>
                  <a:srgbClr val="0000FF"/>
                </a:solidFill>
              </a:rPr>
              <a:t>were your first impressions of the film? What can you predict will happen next? 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" y="0"/>
            <a:ext cx="1366091" cy="129540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73420" y="862869"/>
            <a:ext cx="8170580" cy="860477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Objective: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SWBAT to compare and contrast the film 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Twelve Years a </a:t>
            </a:r>
            <a:b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Slave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 Narrative of the Life of Frederick Douglass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IOT analyze the </a:t>
            </a:r>
            <a:b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slave experience. </a:t>
            </a:r>
            <a:r>
              <a:rPr lang="en-GB" sz="2000" dirty="0"/>
              <a:t/>
            </a:r>
            <a:br>
              <a:rPr lang="en-GB" sz="2000" dirty="0"/>
            </a:br>
            <a:endParaRPr lang="en-US" sz="20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759" y="-1"/>
            <a:ext cx="3346514" cy="93871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b="1" dirty="0" smtClean="0">
              <a:solidFill>
                <a:srgbClr val="660066"/>
              </a:solidFill>
            </a:endParaRPr>
          </a:p>
          <a:p>
            <a:pPr algn="ctr"/>
            <a:r>
              <a:rPr lang="en-US" sz="1100" b="1" dirty="0" smtClean="0">
                <a:solidFill>
                  <a:srgbClr val="660066"/>
                </a:solidFill>
              </a:rPr>
              <a:t>Common Core </a:t>
            </a:r>
            <a:r>
              <a:rPr lang="en-US" sz="1100" b="1" dirty="0">
                <a:solidFill>
                  <a:srgbClr val="660066"/>
                </a:solidFill>
              </a:rPr>
              <a:t>Standards: RL.11-12.1 and SL.11-12.1</a:t>
            </a:r>
          </a:p>
          <a:p>
            <a:pPr algn="ctr"/>
            <a:endParaRPr lang="en-US" sz="1100" b="1" dirty="0">
              <a:solidFill>
                <a:srgbClr val="660066"/>
              </a:solidFill>
            </a:endParaRPr>
          </a:p>
          <a:p>
            <a:pPr algn="ctr"/>
            <a:endParaRPr lang="en-US" sz="1100" b="1" dirty="0">
              <a:solidFill>
                <a:srgbClr val="660066"/>
              </a:solidFill>
            </a:endParaRPr>
          </a:p>
          <a:p>
            <a:pPr algn="ctr"/>
            <a:endParaRPr lang="en-US" sz="1100" b="1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448" y="123290"/>
            <a:ext cx="47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Wednes</a:t>
            </a:r>
            <a:r>
              <a:rPr lang="en-US" sz="2400" b="1" dirty="0" smtClean="0">
                <a:solidFill>
                  <a:srgbClr val="0000FF"/>
                </a:solidFill>
              </a:rPr>
              <a:t>day</a:t>
            </a:r>
            <a:r>
              <a:rPr lang="en-US" sz="2400" b="1" dirty="0" smtClean="0">
                <a:solidFill>
                  <a:srgbClr val="0000FF"/>
                </a:solidFill>
              </a:rPr>
              <a:t>, March </a:t>
            </a:r>
            <a:r>
              <a:rPr lang="en-US" sz="2400" b="1" dirty="0" smtClean="0">
                <a:solidFill>
                  <a:srgbClr val="0000FF"/>
                </a:solidFill>
              </a:rPr>
              <a:t>11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th</a:t>
            </a:r>
            <a:r>
              <a:rPr lang="en-US" sz="2400" b="1" dirty="0" smtClean="0">
                <a:solidFill>
                  <a:srgbClr val="0000FF"/>
                </a:solidFill>
              </a:rPr>
              <a:t>, 2020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515" y="842835"/>
            <a:ext cx="4346491" cy="54436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00FF"/>
                </a:solidFill>
              </a:rPr>
              <a:t>Comprehension Check</a:t>
            </a:r>
            <a:r>
              <a:rPr lang="en-US" sz="3600" dirty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3600" dirty="0"/>
              <a:t>How well you understand the tasks today</a:t>
            </a:r>
            <a:r>
              <a:rPr lang="en-US" sz="3600" dirty="0" smtClean="0"/>
              <a:t>: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Wingdings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</a:rPr>
              <a:t>Compare and contrast a film to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a slave narrative</a:t>
            </a:r>
          </a:p>
          <a:p>
            <a:pPr>
              <a:buFont typeface="Wingdings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</a:rPr>
              <a:t>SELF-ASSESS</a:t>
            </a:r>
            <a:r>
              <a:rPr lang="en-US" sz="3600" dirty="0"/>
              <a:t>: </a:t>
            </a:r>
            <a:r>
              <a:rPr lang="en-US" sz="3600" dirty="0" smtClean="0"/>
              <a:t>How </a:t>
            </a:r>
            <a:r>
              <a:rPr lang="en-US" sz="3600" dirty="0"/>
              <a:t>easy/ difficult was that task?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8258"/>
          <a:stretch/>
        </p:blipFill>
        <p:spPr>
          <a:xfrm>
            <a:off x="5" y="571500"/>
            <a:ext cx="479750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10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12474</TotalTime>
  <Words>191</Words>
  <Application>Microsoft Macintosh PowerPoint</Application>
  <PresentationFormat>On-screen Show (4:3)</PresentationFormat>
  <Paragraphs>26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MS PGothic</vt:lpstr>
      <vt:lpstr>Wingdings</vt:lpstr>
      <vt:lpstr>Arial</vt:lpstr>
      <vt:lpstr>Office Theme</vt:lpstr>
      <vt:lpstr>PowerPoint Presentation</vt:lpstr>
      <vt:lpstr>Objective: SWBAT to compare and contrast the film Twelve Years a  Slave to The Narrative of the Life of Frederick Douglass IOT analyze the  slave experience.  </vt:lpstr>
      <vt:lpstr>PowerPoint Presentation</vt:lpstr>
    </vt:vector>
  </TitlesOfParts>
  <Company>NYC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Target: What are the important recurring themes of Seedfolks?</dc:title>
  <dc:creator>User</dc:creator>
  <cp:lastModifiedBy>Microsoft Office User</cp:lastModifiedBy>
  <cp:revision>232</cp:revision>
  <dcterms:created xsi:type="dcterms:W3CDTF">2015-10-09T11:41:06Z</dcterms:created>
  <dcterms:modified xsi:type="dcterms:W3CDTF">2020-03-11T11:58:48Z</dcterms:modified>
</cp:coreProperties>
</file>